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1"/>
  </p:notesMasterIdLst>
  <p:sldIdLst>
    <p:sldId id="256" r:id="rId2"/>
    <p:sldId id="275" r:id="rId3"/>
    <p:sldId id="260" r:id="rId4"/>
    <p:sldId id="257" r:id="rId5"/>
    <p:sldId id="276" r:id="rId6"/>
    <p:sldId id="279" r:id="rId7"/>
    <p:sldId id="280" r:id="rId8"/>
    <p:sldId id="262" r:id="rId9"/>
    <p:sldId id="281" r:id="rId10"/>
    <p:sldId id="282" r:id="rId11"/>
    <p:sldId id="283" r:id="rId12"/>
    <p:sldId id="284" r:id="rId13"/>
    <p:sldId id="263" r:id="rId14"/>
    <p:sldId id="285" r:id="rId15"/>
    <p:sldId id="273" r:id="rId16"/>
    <p:sldId id="286" r:id="rId17"/>
    <p:sldId id="287" r:id="rId18"/>
    <p:sldId id="288" r:id="rId19"/>
    <p:sldId id="27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FF8BFF"/>
    <a:srgbClr val="AD9EE3"/>
    <a:srgbClr val="F3BB30"/>
    <a:srgbClr val="BAD6F1"/>
    <a:srgbClr val="B5D0EB"/>
    <a:srgbClr val="ABB2FC"/>
    <a:srgbClr val="E7C9F3"/>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74940" autoAdjust="0"/>
  </p:normalViewPr>
  <p:slideViewPr>
    <p:cSldViewPr snapToGrid="0" showGuides="1">
      <p:cViewPr varScale="1">
        <p:scale>
          <a:sx n="110" d="100"/>
          <a:sy n="110" d="100"/>
        </p:scale>
        <p:origin x="1974" y="126"/>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24/01/2024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D1D5DB"/>
                </a:solidFill>
                <a:effectLst/>
                <a:latin typeface="Söhne"/>
              </a:rPr>
              <a:t>Good [morning/afternoon/evening], everyone. My name is [Your Name], and I am excited to share with you my thesis on 'Enhancing Language Learning through a Web Application.' Thank you for joining me today.</a:t>
            </a:r>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10</a:t>
            </a:fld>
            <a:endParaRPr lang="es-ES"/>
          </a:p>
        </p:txBody>
      </p:sp>
    </p:spTree>
    <p:extLst>
      <p:ext uri="{BB962C8B-B14F-4D97-AF65-F5344CB8AC3E}">
        <p14:creationId xmlns:p14="http://schemas.microsoft.com/office/powerpoint/2010/main" val="23381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11</a:t>
            </a:fld>
            <a:endParaRPr lang="es-ES"/>
          </a:p>
        </p:txBody>
      </p:sp>
    </p:spTree>
    <p:extLst>
      <p:ext uri="{BB962C8B-B14F-4D97-AF65-F5344CB8AC3E}">
        <p14:creationId xmlns:p14="http://schemas.microsoft.com/office/powerpoint/2010/main" val="1494176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12</a:t>
            </a:fld>
            <a:endParaRPr lang="es-ES"/>
          </a:p>
        </p:txBody>
      </p:sp>
    </p:spTree>
    <p:extLst>
      <p:ext uri="{BB962C8B-B14F-4D97-AF65-F5344CB8AC3E}">
        <p14:creationId xmlns:p14="http://schemas.microsoft.com/office/powerpoint/2010/main" val="109266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An intuitive and visually appealing user interface is key to the success of any web application. Here are some snapshots of the user interface, highlighting the design principles that guide the user experience.</a:t>
            </a:r>
          </a:p>
          <a:p>
            <a:endParaRPr lang="en-US" b="0" i="0" dirty="0">
              <a:solidFill>
                <a:srgbClr val="D1D5DB"/>
              </a:solidFill>
              <a:effectLst/>
              <a:latin typeface="Söhne"/>
            </a:endParaRPr>
          </a:p>
          <a:p>
            <a:r>
              <a:rPr lang="en-US" b="0" i="0" dirty="0">
                <a:solidFill>
                  <a:srgbClr val="D1D5DB"/>
                </a:solidFill>
                <a:effectLst/>
                <a:latin typeface="ui-sans-serif"/>
              </a:rPr>
              <a:t>"Here, I'll share snapshots of our polished and user-friendly interface. You'll see our homepage, lessons page, quizzes page, profile page, and admin panel. Each element reflects our commitment to designing an accessible and straightforward platform catering to a variety of users."</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13</a:t>
            </a:fld>
            <a:endParaRPr lang="es-ES"/>
          </a:p>
        </p:txBody>
      </p:sp>
    </p:spTree>
    <p:extLst>
      <p:ext uri="{BB962C8B-B14F-4D97-AF65-F5344CB8AC3E}">
        <p14:creationId xmlns:p14="http://schemas.microsoft.com/office/powerpoint/2010/main" val="181543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An intuitive and visually appealing user interface is key to the success of any web application. Here are some snapshots of the user interface, highlighting the design principles that guide the user experience.</a:t>
            </a:r>
          </a:p>
          <a:p>
            <a:endParaRPr lang="en-US" b="0" i="0" dirty="0">
              <a:solidFill>
                <a:srgbClr val="D1D5DB"/>
              </a:solidFill>
              <a:effectLst/>
              <a:latin typeface="Söhne"/>
            </a:endParaRPr>
          </a:p>
          <a:p>
            <a:r>
              <a:rPr lang="en-US" b="0" i="0" dirty="0">
                <a:solidFill>
                  <a:srgbClr val="D1D5DB"/>
                </a:solidFill>
                <a:effectLst/>
                <a:latin typeface="ui-sans-serif"/>
              </a:rPr>
              <a:t>"Here, I'll share snapshots of our polished and user-friendly interface. You'll see our homepage, lessons page, quizzes page, profile page, and admin panel. Each element reflects our commitment to designing an accessible and straightforward platform catering to a variety of users."</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14</a:t>
            </a:fld>
            <a:endParaRPr lang="es-ES"/>
          </a:p>
        </p:txBody>
      </p:sp>
    </p:spTree>
    <p:extLst>
      <p:ext uri="{BB962C8B-B14F-4D97-AF65-F5344CB8AC3E}">
        <p14:creationId xmlns:p14="http://schemas.microsoft.com/office/powerpoint/2010/main" val="3132823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15</a:t>
            </a:fld>
            <a:endParaRPr lang="es-ES"/>
          </a:p>
        </p:txBody>
      </p:sp>
    </p:spTree>
    <p:extLst>
      <p:ext uri="{BB962C8B-B14F-4D97-AF65-F5344CB8AC3E}">
        <p14:creationId xmlns:p14="http://schemas.microsoft.com/office/powerpoint/2010/main" val="347009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16</a:t>
            </a:fld>
            <a:endParaRPr lang="es-ES"/>
          </a:p>
        </p:txBody>
      </p:sp>
    </p:spTree>
    <p:extLst>
      <p:ext uri="{BB962C8B-B14F-4D97-AF65-F5344CB8AC3E}">
        <p14:creationId xmlns:p14="http://schemas.microsoft.com/office/powerpoint/2010/main" val="339313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17</a:t>
            </a:fld>
            <a:endParaRPr lang="es-ES"/>
          </a:p>
        </p:txBody>
      </p:sp>
    </p:spTree>
    <p:extLst>
      <p:ext uri="{BB962C8B-B14F-4D97-AF65-F5344CB8AC3E}">
        <p14:creationId xmlns:p14="http://schemas.microsoft.com/office/powerpoint/2010/main" val="379565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18</a:t>
            </a:fld>
            <a:endParaRPr lang="es-ES"/>
          </a:p>
        </p:txBody>
      </p:sp>
    </p:spTree>
    <p:extLst>
      <p:ext uri="{BB962C8B-B14F-4D97-AF65-F5344CB8AC3E}">
        <p14:creationId xmlns:p14="http://schemas.microsoft.com/office/powerpoint/2010/main" val="144615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As we look to the future, there are opportunities for further enhancement and expansion of the web application. I invite any questions you may have at this time. Thank you for your attention.</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19</a:t>
            </a:fld>
            <a:endParaRPr lang="es-ES"/>
          </a:p>
        </p:txBody>
      </p:sp>
    </p:spTree>
    <p:extLst>
      <p:ext uri="{BB962C8B-B14F-4D97-AF65-F5344CB8AC3E}">
        <p14:creationId xmlns:p14="http://schemas.microsoft.com/office/powerpoint/2010/main" val="336954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2</a:t>
            </a:fld>
            <a:endParaRPr lang="es-ES"/>
          </a:p>
        </p:txBody>
      </p:sp>
    </p:spTree>
    <p:extLst>
      <p:ext uri="{BB962C8B-B14F-4D97-AF65-F5344CB8AC3E}">
        <p14:creationId xmlns:p14="http://schemas.microsoft.com/office/powerpoint/2010/main" val="85839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objective of my thesis is clear: to develop a web application that addresses the challenges in language learning and enhances the overall learning experience. This involves creating a platform that is user-friendly, engaging, and effective in facilitating language acquisition."</a:t>
            </a:r>
          </a:p>
          <a:p>
            <a:endParaRPr lang="en-US" dirty="0"/>
          </a:p>
          <a:p>
            <a:r>
              <a:rPr lang="en-US" b="0" i="0" dirty="0">
                <a:solidFill>
                  <a:srgbClr val="D1D5DB"/>
                </a:solidFill>
                <a:effectLst/>
                <a:latin typeface="ui-sans-serif"/>
              </a:rPr>
              <a:t>"Our aim with Language Master is to tackle these challenges by developing an interactive web-based platform focusing on three core principles: simplicity, engagement, and accessibility. We want to empower learners with interactive lessons, quizzes, and real-time progress tracking through Firebase Realtime Database, ensuring a seamless user experience."</a:t>
            </a:r>
            <a:br>
              <a:rPr lang="en-US" dirty="0"/>
            </a:b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3</a:t>
            </a:fld>
            <a:endParaRPr lang="es-ES"/>
          </a:p>
        </p:txBody>
      </p:sp>
    </p:spTree>
    <p:extLst>
      <p:ext uri="{BB962C8B-B14F-4D97-AF65-F5344CB8AC3E}">
        <p14:creationId xmlns:p14="http://schemas.microsoft.com/office/powerpoint/2010/main" val="253251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4</a:t>
            </a:fld>
            <a:endParaRPr lang="es-ES"/>
          </a:p>
        </p:txBody>
      </p:sp>
    </p:spTree>
    <p:extLst>
      <p:ext uri="{BB962C8B-B14F-4D97-AF65-F5344CB8AC3E}">
        <p14:creationId xmlns:p14="http://schemas.microsoft.com/office/powerpoint/2010/main" val="209716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5</a:t>
            </a:fld>
            <a:endParaRPr lang="es-ES"/>
          </a:p>
        </p:txBody>
      </p:sp>
    </p:spTree>
    <p:extLst>
      <p:ext uri="{BB962C8B-B14F-4D97-AF65-F5344CB8AC3E}">
        <p14:creationId xmlns:p14="http://schemas.microsoft.com/office/powerpoint/2010/main" val="651459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6</a:t>
            </a:fld>
            <a:endParaRPr lang="es-ES"/>
          </a:p>
        </p:txBody>
      </p:sp>
    </p:spTree>
    <p:extLst>
      <p:ext uri="{BB962C8B-B14F-4D97-AF65-F5344CB8AC3E}">
        <p14:creationId xmlns:p14="http://schemas.microsoft.com/office/powerpoint/2010/main" val="348852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7</a:t>
            </a:fld>
            <a:endParaRPr lang="es-ES"/>
          </a:p>
        </p:txBody>
      </p:sp>
    </p:spTree>
    <p:extLst>
      <p:ext uri="{BB962C8B-B14F-4D97-AF65-F5344CB8AC3E}">
        <p14:creationId xmlns:p14="http://schemas.microsoft.com/office/powerpoint/2010/main" val="280737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8</a:t>
            </a:fld>
            <a:endParaRPr lang="es-ES"/>
          </a:p>
        </p:txBody>
      </p:sp>
    </p:spTree>
    <p:extLst>
      <p:ext uri="{BB962C8B-B14F-4D97-AF65-F5344CB8AC3E}">
        <p14:creationId xmlns:p14="http://schemas.microsoft.com/office/powerpoint/2010/main" val="250727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9</a:t>
            </a:fld>
            <a:endParaRPr lang="es-ES"/>
          </a:p>
        </p:txBody>
      </p:sp>
    </p:spTree>
    <p:extLst>
      <p:ext uri="{BB962C8B-B14F-4D97-AF65-F5344CB8AC3E}">
        <p14:creationId xmlns:p14="http://schemas.microsoft.com/office/powerpoint/2010/main" val="341581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02" t="-2" r="13066" b="892"/>
          <a:stretch/>
        </p:blipFill>
        <p:spPr>
          <a:xfrm>
            <a:off x="-301752" y="2958352"/>
            <a:ext cx="1843432" cy="2272015"/>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1800447" y="552890"/>
            <a:ext cx="5543106" cy="1295503"/>
          </a:xfrm>
        </p:spPr>
        <p:txBody>
          <a:bodyPr anchor="b">
            <a:noAutofit/>
          </a:bodyPr>
          <a:lstStyle>
            <a:lvl1pPr algn="ctr">
              <a:defRPr sz="10000"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1800447" y="1685366"/>
            <a:ext cx="5543106" cy="1446715"/>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userDrawn="1"/>
        </p:nvSpPr>
        <p:spPr>
          <a:xfrm>
            <a:off x="2161076" y="4023313"/>
            <a:ext cx="4817948" cy="2622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b="1" dirty="0">
                <a:latin typeface="Manrope Medium" pitchFamily="2" charset="0"/>
                <a:ea typeface="Anaheim"/>
                <a:cs typeface="Anaheim"/>
                <a:sym typeface="Anaheim"/>
              </a:rPr>
              <a:t>CREDITS</a:t>
            </a:r>
            <a:r>
              <a:rPr lang="en" sz="1200" dirty="0">
                <a:latin typeface="Manrope Medium" pitchFamily="2" charset="0"/>
                <a:ea typeface="Anaheim"/>
                <a:cs typeface="Anaheim"/>
                <a:sym typeface="Anaheim"/>
              </a:rPr>
              <a:t>: This presentation template was created by </a:t>
            </a:r>
            <a:r>
              <a:rPr lang="en" sz="12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latin typeface="Manrope Medium" pitchFamily="2" charset="0"/>
                <a:ea typeface="Anaheim"/>
                <a:cs typeface="Anaheim"/>
                <a:sym typeface="Anaheim"/>
              </a:rPr>
              <a:t>, including icons by </a:t>
            </a:r>
            <a:r>
              <a:rPr lang="en" sz="12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latin typeface="Manrope Medium" pitchFamily="2" charset="0"/>
                <a:ea typeface="Anaheim"/>
                <a:cs typeface="Anaheim"/>
                <a:sym typeface="Anaheim"/>
              </a:rPr>
              <a:t>, infographics &amp; images by </a:t>
            </a:r>
            <a:r>
              <a:rPr lang="en" sz="12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7" r:id="rId12"/>
    <p:sldLayoutId id="2147483678" r:id="rId13"/>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0.gi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2.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36.pn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3">
                <a:lumMod val="10000"/>
                <a:alpha val="78000"/>
              </a:schemeClr>
            </a:gs>
            <a:gs pos="88000">
              <a:schemeClr val="accent3">
                <a:lumMod val="10000"/>
              </a:schemeClr>
            </a:gs>
          </a:gsLst>
          <a:lin ang="5400000" scaled="1"/>
        </a:gradFill>
        <a:effectLst/>
      </p:bgPr>
    </p:bg>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6">
            <a:extLst>
              <a:ext uri="{28A0092B-C50C-407E-A947-70E740481C1C}">
                <a14:useLocalDpi xmlns:a14="http://schemas.microsoft.com/office/drawing/2010/main" val="0"/>
              </a:ext>
            </a:extLst>
          </a:blip>
          <a:srcRect l="1080" t="20768" r="52157" b="16265"/>
          <a:stretch/>
        </p:blipFill>
        <p:spPr>
          <a:xfrm>
            <a:off x="6146148" y="2218098"/>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7">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8">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p:txBody>
          <a:bodyPr anchor="b"/>
          <a:lstStyle/>
          <a:p>
            <a:pPr>
              <a:lnSpc>
                <a:spcPct val="80000"/>
              </a:lnSpc>
            </a:pPr>
            <a:r>
              <a:rPr lang="en-US" sz="8800" b="1" dirty="0">
                <a:solidFill>
                  <a:schemeClr val="bg1"/>
                </a:solidFill>
              </a:rPr>
              <a:t>Language  Master</a:t>
            </a:r>
            <a:endParaRPr lang="en-US" sz="4000" dirty="0">
              <a:solidFill>
                <a:schemeClr val="bg1"/>
              </a:solidFill>
            </a:endParaRP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noFill/>
        </p:spPr>
        <p:txBody>
          <a:bodyPr>
            <a:noAutofit/>
          </a:bodyPr>
          <a:lstStyle/>
          <a:p>
            <a:r>
              <a:rPr lang="en-US" b="1" dirty="0">
                <a:solidFill>
                  <a:schemeClr val="bg1">
                    <a:lumMod val="75000"/>
                  </a:schemeClr>
                </a:solidFill>
              </a:rPr>
              <a:t>LEARN ANYWHERE!</a:t>
            </a:r>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a:extLst>
              <a:ext uri="{FF2B5EF4-FFF2-40B4-BE49-F238E27FC236}">
                <a16:creationId xmlns:a16="http://schemas.microsoft.com/office/drawing/2014/main" id="{A6C64AD8-0DB0-2832-F1C1-35805C11EF38}"/>
              </a:ext>
            </a:extLst>
          </p:cNvPr>
          <p:cNvPicPr>
            <a:picLocks noChangeAspect="1"/>
          </p:cNvPicPr>
          <p:nvPr/>
        </p:nvPicPr>
        <p:blipFill>
          <a:blip r:embed="rId9">
            <a:extLst>
              <a:ext uri="{28A0092B-C50C-407E-A947-70E740481C1C}">
                <a14:useLocalDpi xmlns:a14="http://schemas.microsoft.com/office/drawing/2010/main" val="0"/>
              </a:ext>
            </a:extLst>
          </a:blip>
          <a:srcRect t="416" b="416"/>
          <a:stretch/>
        </p:blipFill>
        <p:spPr>
          <a:xfrm>
            <a:off x="-190500" y="-177390"/>
            <a:ext cx="1440485" cy="142849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0">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a:extLst>
              <a:ext uri="{FF2B5EF4-FFF2-40B4-BE49-F238E27FC236}">
                <a16:creationId xmlns:a16="http://schemas.microsoft.com/office/drawing/2014/main" id="{EEEBC7D9-ECC0-D71D-C3CB-0DE8581C005B}"/>
              </a:ext>
            </a:extLst>
          </p:cNvPr>
          <p:cNvPicPr>
            <a:picLocks noChangeAspect="1"/>
          </p:cNvPicPr>
          <p:nvPr/>
        </p:nvPicPr>
        <p:blipFill rotWithShape="1">
          <a:blip r:embed="rId12">
            <a:extLst>
              <a:ext uri="{28A0092B-C50C-407E-A947-70E740481C1C}">
                <a14:useLocalDpi xmlns:a14="http://schemas.microsoft.com/office/drawing/2010/main" val="0"/>
              </a:ext>
            </a:extLst>
          </a:blip>
          <a:srcRect l="116" t="10478" r="116" b="7168"/>
          <a:stretch/>
        </p:blipFill>
        <p:spPr>
          <a:xfrm>
            <a:off x="687584" y="4188589"/>
            <a:ext cx="1225885" cy="1011905"/>
          </a:xfrm>
          <a:prstGeom prst="rect">
            <a:avLst/>
          </a:prstGeom>
        </p:spPr>
      </p:pic>
      <p:pic>
        <p:nvPicPr>
          <p:cNvPr id="54" name="Imagen 53">
            <a:extLst>
              <a:ext uri="{FF2B5EF4-FFF2-40B4-BE49-F238E27FC236}">
                <a16:creationId xmlns:a16="http://schemas.microsoft.com/office/drawing/2014/main" id="{F11A0CF4-010E-A5AB-9200-827BEFFCAB79}"/>
              </a:ext>
            </a:extLst>
          </p:cNvPr>
          <p:cNvPicPr>
            <a:picLocks noChangeAspect="1"/>
          </p:cNvPicPr>
          <p:nvPr/>
        </p:nvPicPr>
        <p:blipFill>
          <a:blip r:embed="rId13">
            <a:extLst>
              <a:ext uri="{28A0092B-C50C-407E-A947-70E740481C1C}">
                <a14:useLocalDpi xmlns:a14="http://schemas.microsoft.com/office/drawing/2010/main" val="0"/>
              </a:ext>
            </a:extLst>
          </a:blip>
          <a:srcRect t="144" b="144"/>
          <a:stretch/>
        </p:blipFill>
        <p:spPr>
          <a:xfrm>
            <a:off x="6868837" y="3426571"/>
            <a:ext cx="1032510" cy="1029543"/>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14">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sp>
        <p:nvSpPr>
          <p:cNvPr id="11" name="Subtitle 2">
            <a:extLst>
              <a:ext uri="{FF2B5EF4-FFF2-40B4-BE49-F238E27FC236}">
                <a16:creationId xmlns:a16="http://schemas.microsoft.com/office/drawing/2014/main" id="{35E4B3DC-D0B1-7564-E3F3-64745811509A}"/>
              </a:ext>
            </a:extLst>
          </p:cNvPr>
          <p:cNvSpPr txBox="1">
            <a:spLocks/>
          </p:cNvSpPr>
          <p:nvPr/>
        </p:nvSpPr>
        <p:spPr>
          <a:xfrm>
            <a:off x="3422895" y="4146580"/>
            <a:ext cx="2475290" cy="529090"/>
          </a:xfrm>
          <a:prstGeom prst="rect">
            <a:avLst/>
          </a:prstGeom>
          <a:noFill/>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600" kern="1200">
                <a:solidFill>
                  <a:schemeClr val="tx1"/>
                </a:solidFill>
                <a:latin typeface="Manrope Medium" pitchFamily="2"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anrope Medium" pitchFamily="2" charset="0"/>
                <a:ea typeface="+mn-ea"/>
                <a:cs typeface="Arial" panose="020B0604020202020204"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anrope Medium" pitchFamily="2" charset="0"/>
                <a:ea typeface="+mn-ea"/>
                <a:cs typeface="Arial" panose="020B0604020202020204"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4D4D4D"/>
                </a:solidFill>
              </a:rPr>
              <a:t>X47121</a:t>
            </a:r>
          </a:p>
        </p:txBody>
      </p:sp>
      <p:sp>
        <p:nvSpPr>
          <p:cNvPr id="14" name="Subtitle 2">
            <a:extLst>
              <a:ext uri="{FF2B5EF4-FFF2-40B4-BE49-F238E27FC236}">
                <a16:creationId xmlns:a16="http://schemas.microsoft.com/office/drawing/2014/main" id="{5DFAE0C3-4D5C-ED58-E89E-B4A611EA4924}"/>
              </a:ext>
            </a:extLst>
          </p:cNvPr>
          <p:cNvSpPr txBox="1">
            <a:spLocks/>
          </p:cNvSpPr>
          <p:nvPr/>
        </p:nvSpPr>
        <p:spPr>
          <a:xfrm>
            <a:off x="3434990" y="4423259"/>
            <a:ext cx="2475290" cy="529090"/>
          </a:xfrm>
          <a:prstGeom prst="rect">
            <a:avLst/>
          </a:prstGeom>
          <a:noFill/>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600" kern="1200">
                <a:solidFill>
                  <a:schemeClr val="tx1"/>
                </a:solidFill>
                <a:latin typeface="Manrope Medium" pitchFamily="2"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anrope Medium" pitchFamily="2" charset="0"/>
                <a:ea typeface="+mn-ea"/>
                <a:cs typeface="Arial" panose="020B0604020202020204"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anrope Medium" pitchFamily="2" charset="0"/>
                <a:ea typeface="+mn-ea"/>
                <a:cs typeface="Arial" panose="020B0604020202020204"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4D4D4D"/>
                </a:solidFill>
              </a:rPr>
              <a:t>WESAM ABADI</a:t>
            </a:r>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200"/>
                                            <p:tgtEl>
                                              <p:spTgt spid="11"/>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200"/>
                                            <p:tgtEl>
                                              <p:spTgt spid="11"/>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a:extLst>
              <a:ext uri="{FF2B5EF4-FFF2-40B4-BE49-F238E27FC236}">
                <a16:creationId xmlns:a16="http://schemas.microsoft.com/office/drawing/2014/main" id="{13F0D0D0-7880-A3BE-1E1B-2B4D728D4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220" y="1790619"/>
            <a:ext cx="4782227" cy="2363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8419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1B267F84-2474-022D-C9CE-20C810A74C3F}"/>
              </a:ext>
            </a:extLst>
          </p:cNvPr>
          <p:cNvPicPr>
            <a:picLocks noChangeAspect="1"/>
          </p:cNvPicPr>
          <p:nvPr/>
        </p:nvPicPr>
        <p:blipFill rotWithShape="1">
          <a:blip r:embed="rId7">
            <a:extLst>
              <a:ext uri="{28A0092B-C50C-407E-A947-70E740481C1C}">
                <a14:useLocalDpi xmlns:a14="http://schemas.microsoft.com/office/drawing/2010/main" val="0"/>
              </a:ext>
            </a:extLst>
          </a:blip>
          <a:srcRect l="-1" r="2667" b="2076"/>
          <a:stretch/>
        </p:blipFill>
        <p:spPr>
          <a:xfrm>
            <a:off x="2512934" y="1100877"/>
            <a:ext cx="41148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9711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F0A326CB-F814-A590-04DE-FBEEDF940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596" y="1100877"/>
            <a:ext cx="6477475" cy="364358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17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5">
            <a:extLst>
              <a:ext uri="{FF2B5EF4-FFF2-40B4-BE49-F238E27FC236}">
                <a16:creationId xmlns:a16="http://schemas.microsoft.com/office/drawing/2014/main" id="{6E7F7BC7-036E-B20E-6797-3CA4E3630ED4}"/>
              </a:ext>
            </a:extLst>
          </p:cNvPr>
          <p:cNvPicPr>
            <a:picLocks noChangeAspect="1"/>
          </p:cNvPicPr>
          <p:nvPr/>
        </p:nvPicPr>
        <p:blipFill>
          <a:blip r:embed="rId3">
            <a:extLst>
              <a:ext uri="{28A0092B-C50C-407E-A947-70E740481C1C}">
                <a14:useLocalDpi xmlns:a14="http://schemas.microsoft.com/office/drawing/2010/main" val="0"/>
              </a:ext>
            </a:extLst>
          </a:blip>
          <a:srcRect l="1948" r="1948"/>
          <a:stretch/>
        </p:blipFill>
        <p:spPr>
          <a:xfrm>
            <a:off x="479417" y="325366"/>
            <a:ext cx="7675985" cy="4492768"/>
          </a:xfrm>
          <a:prstGeom prst="roundRect">
            <a:avLst>
              <a:gd name="adj" fmla="val 9934"/>
            </a:avLst>
          </a:prstGeom>
        </p:spPr>
      </p:pic>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4">
            <a:extLst>
              <a:ext uri="{28A0092B-C50C-407E-A947-70E740481C1C}">
                <a14:useLocalDpi xmlns:a14="http://schemas.microsoft.com/office/drawing/2010/main" val="0"/>
              </a:ext>
            </a:extLst>
          </a:blip>
          <a:srcRect l="26300" t="6535" r="24866" b="6900"/>
          <a:stretch/>
        </p:blipFill>
        <p:spPr>
          <a:xfrm>
            <a:off x="8077142" y="945293"/>
            <a:ext cx="1000982" cy="998106"/>
          </a:xfrm>
          <a:prstGeom prst="rect">
            <a:avLst/>
          </a:prstGeo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69158" y="3045807"/>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176333" y="3915062"/>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22222E-6 0.00123 L 0.01337 0.03055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5">
            <a:extLst>
              <a:ext uri="{FF2B5EF4-FFF2-40B4-BE49-F238E27FC236}">
                <a16:creationId xmlns:a16="http://schemas.microsoft.com/office/drawing/2014/main" id="{6E7F7BC7-036E-B20E-6797-3CA4E3630ED4}"/>
              </a:ext>
            </a:extLst>
          </p:cNvPr>
          <p:cNvPicPr>
            <a:picLocks noChangeAspect="1"/>
          </p:cNvPicPr>
          <p:nvPr/>
        </p:nvPicPr>
        <p:blipFill>
          <a:blip r:embed="rId3">
            <a:extLst>
              <a:ext uri="{28A0092B-C50C-407E-A947-70E740481C1C}">
                <a14:useLocalDpi xmlns:a14="http://schemas.microsoft.com/office/drawing/2010/main" val="0"/>
              </a:ext>
            </a:extLst>
          </a:blip>
          <a:srcRect t="5715" b="5715"/>
          <a:stretch/>
        </p:blipFill>
        <p:spPr>
          <a:xfrm>
            <a:off x="479417" y="325366"/>
            <a:ext cx="7675985" cy="4492768"/>
          </a:xfrm>
          <a:prstGeom prst="roundRect">
            <a:avLst>
              <a:gd name="adj" fmla="val 9934"/>
            </a:avLst>
          </a:prstGeom>
        </p:spPr>
      </p:pic>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4">
            <a:extLst>
              <a:ext uri="{28A0092B-C50C-407E-A947-70E740481C1C}">
                <a14:useLocalDpi xmlns:a14="http://schemas.microsoft.com/office/drawing/2010/main" val="0"/>
              </a:ext>
            </a:extLst>
          </a:blip>
          <a:srcRect l="26300" t="6535" r="24866" b="6900"/>
          <a:stretch/>
        </p:blipFill>
        <p:spPr>
          <a:xfrm>
            <a:off x="8077142" y="945293"/>
            <a:ext cx="1000982" cy="998106"/>
          </a:xfrm>
          <a:prstGeom prst="rect">
            <a:avLst/>
          </a:prstGeo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69158" y="3045807"/>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176333" y="3915062"/>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961689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22222E-6 0.00123 L 0.01337 0.03055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1590691" y="136846"/>
            <a:ext cx="5962617" cy="1158014"/>
          </a:xfrm>
        </p:spPr>
        <p:txBody>
          <a:bodyPr/>
          <a:lstStyle/>
          <a:p>
            <a:r>
              <a:rPr lang="en-US" dirty="0"/>
              <a:t>Firebase all the way!</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3" name="Picture 12" descr="A screenshot of a computer&#10;&#10;Description automatically generated">
            <a:extLst>
              <a:ext uri="{FF2B5EF4-FFF2-40B4-BE49-F238E27FC236}">
                <a16:creationId xmlns:a16="http://schemas.microsoft.com/office/drawing/2014/main" id="{5BC47A3D-6331-AB17-4374-226616498E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912" y="1651187"/>
            <a:ext cx="9144000" cy="2340389"/>
          </a:xfrm>
          <a:prstGeom prst="rect">
            <a:avLst/>
          </a:prstGeom>
        </p:spPr>
      </p:pic>
      <p:pic>
        <p:nvPicPr>
          <p:cNvPr id="8" name="Picture 6" descr="19 Firebase Icons - Free in SVG, PNG, ICO - IconScout">
            <a:extLst>
              <a:ext uri="{FF2B5EF4-FFF2-40B4-BE49-F238E27FC236}">
                <a16:creationId xmlns:a16="http://schemas.microsoft.com/office/drawing/2014/main" id="{0479DD18-933F-2C08-2E18-392F213D9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5055" y="957252"/>
            <a:ext cx="948911" cy="948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94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2.77778E-7 -4.07407E-6 " pathEditMode="relative" rAng="0" ptsTypes="AA" p14:bounceEnd="5091">
                                          <p:cBhvr>
                                            <p:cTn id="22" dur="6750" fill="hold"/>
                                            <p:tgtEl>
                                              <p:spTgt spid="5"/>
                                            </p:tgtEl>
                                            <p:attrNameLst>
                                              <p:attrName>ppt_x</p:attrName>
                                              <p:attrName>ppt_y</p:attrName>
                                            </p:attrNameLst>
                                          </p:cBhvr>
                                          <p:rCtr x="1250" y="-2130"/>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2" y="171127"/>
            <a:ext cx="3700630" cy="1158014"/>
          </a:xfrm>
        </p:spPr>
        <p:txBody>
          <a:bodyPr/>
          <a:lstStyle/>
          <a:p>
            <a:r>
              <a:rPr lang="en-US" dirty="0"/>
              <a:t>Json DB structure</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3" name="Picture 12" descr="A screenshot of a computer&#10;&#10;Description automatically generated">
            <a:extLst>
              <a:ext uri="{FF2B5EF4-FFF2-40B4-BE49-F238E27FC236}">
                <a16:creationId xmlns:a16="http://schemas.microsoft.com/office/drawing/2014/main" id="{5BC47A3D-6331-AB17-4374-226616498E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 y="1696464"/>
            <a:ext cx="9144000" cy="2340389"/>
          </a:xfrm>
          <a:prstGeom prst="rect">
            <a:avLst/>
          </a:prstGeom>
        </p:spPr>
      </p:pic>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0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519078" y="150678"/>
            <a:ext cx="4105838" cy="1158014"/>
          </a:xfrm>
        </p:spPr>
        <p:txBody>
          <a:bodyPr/>
          <a:lstStyle/>
          <a:p>
            <a:r>
              <a:rPr lang="en-US" dirty="0"/>
              <a:t>authentication</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5ACE301-A0F6-38AD-B96C-DEC51F77E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5837" y="1818760"/>
            <a:ext cx="1254038" cy="1254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BC266E3-574C-F93A-1CAD-5093F90CB4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5987" y="1632105"/>
            <a:ext cx="1039955" cy="1039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phone&#10;&#10;Description automatically generated">
            <a:extLst>
              <a:ext uri="{FF2B5EF4-FFF2-40B4-BE49-F238E27FC236}">
                <a16:creationId xmlns:a16="http://schemas.microsoft.com/office/drawing/2014/main" id="{7B3BC8C4-B68D-4DEA-F867-383C7F955C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0052" y="894851"/>
            <a:ext cx="2535041" cy="4000065"/>
          </a:xfrm>
          <a:prstGeom prst="rect">
            <a:avLst/>
          </a:prstGeom>
        </p:spPr>
      </p:pic>
      <p:pic>
        <p:nvPicPr>
          <p:cNvPr id="2054" name="Picture 6" descr="Facebook 3d Illustration 13212095 PNG">
            <a:extLst>
              <a:ext uri="{FF2B5EF4-FFF2-40B4-BE49-F238E27FC236}">
                <a16:creationId xmlns:a16="http://schemas.microsoft.com/office/drawing/2014/main" id="{59EF5697-5BB8-4A6D-0886-3A8AA1C59B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3066" y="2308156"/>
            <a:ext cx="1173457" cy="11734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3228A50-6DFC-8623-5413-F95E60067D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8258" y="1454711"/>
            <a:ext cx="1283701" cy="12837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9C9D117-500E-2704-E431-13362EE47F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5014" y="2462543"/>
            <a:ext cx="1230664" cy="123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30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nodeType="withEffect">
                                      <p:stCondLst>
                                        <p:cond delay="5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5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6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750"/>
                                      </p:stCondLst>
                                      <p:childTnLst>
                                        <p:set>
                                          <p:cBhvr>
                                            <p:cTn id="38" dur="1" fill="hold">
                                              <p:stCondLst>
                                                <p:cond delay="0"/>
                                              </p:stCondLst>
                                            </p:cTn>
                                            <p:tgtEl>
                                              <p:spTgt spid="2064"/>
                                            </p:tgtEl>
                                            <p:attrNameLst>
                                              <p:attrName>style.visibility</p:attrName>
                                            </p:attrNameLst>
                                          </p:cBhvr>
                                          <p:to>
                                            <p:strVal val="visible"/>
                                          </p:to>
                                        </p:set>
                                        <p:animEffect transition="in" filter="fade">
                                          <p:cBhvr>
                                            <p:cTn id="39" dur="500"/>
                                            <p:tgtEl>
                                              <p:spTgt spid="2064"/>
                                            </p:tgtEl>
                                          </p:cBhvr>
                                        </p:animEffect>
                                      </p:childTnLst>
                                    </p:cTn>
                                  </p:par>
                                  <p:par>
                                    <p:cTn id="40" presetID="10" presetClass="entr" presetSubtype="0" fill="hold" nodeType="withEffect">
                                      <p:stCondLst>
                                        <p:cond delay="700"/>
                                      </p:stCondLst>
                                      <p:childTnLst>
                                        <p:set>
                                          <p:cBhvr>
                                            <p:cTn id="41" dur="1" fill="hold">
                                              <p:stCondLst>
                                                <p:cond delay="0"/>
                                              </p:stCondLst>
                                            </p:cTn>
                                            <p:tgtEl>
                                              <p:spTgt spid="2058"/>
                                            </p:tgtEl>
                                            <p:attrNameLst>
                                              <p:attrName>style.visibility</p:attrName>
                                            </p:attrNameLst>
                                          </p:cBhvr>
                                          <p:to>
                                            <p:strVal val="visible"/>
                                          </p:to>
                                        </p:set>
                                        <p:animEffect transition="in" filter="fade">
                                          <p:cBhvr>
                                            <p:cTn id="42" dur="500"/>
                                            <p:tgtEl>
                                              <p:spTgt spid="2058"/>
                                            </p:tgtEl>
                                          </p:cBhvr>
                                        </p:animEffect>
                                      </p:childTnLst>
                                    </p:cTn>
                                  </p:par>
                                  <p:par>
                                    <p:cTn id="43" presetID="10" presetClass="entr" presetSubtype="0" fill="hold" nodeType="withEffect">
                                      <p:stCondLst>
                                        <p:cond delay="7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nodeType="withEffect">
                                      <p:stCondLst>
                                        <p:cond delay="5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5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6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750"/>
                                      </p:stCondLst>
                                      <p:childTnLst>
                                        <p:set>
                                          <p:cBhvr>
                                            <p:cTn id="38" dur="1" fill="hold">
                                              <p:stCondLst>
                                                <p:cond delay="0"/>
                                              </p:stCondLst>
                                            </p:cTn>
                                            <p:tgtEl>
                                              <p:spTgt spid="2064"/>
                                            </p:tgtEl>
                                            <p:attrNameLst>
                                              <p:attrName>style.visibility</p:attrName>
                                            </p:attrNameLst>
                                          </p:cBhvr>
                                          <p:to>
                                            <p:strVal val="visible"/>
                                          </p:to>
                                        </p:set>
                                        <p:animEffect transition="in" filter="fade">
                                          <p:cBhvr>
                                            <p:cTn id="39" dur="500"/>
                                            <p:tgtEl>
                                              <p:spTgt spid="2064"/>
                                            </p:tgtEl>
                                          </p:cBhvr>
                                        </p:animEffect>
                                      </p:childTnLst>
                                    </p:cTn>
                                  </p:par>
                                  <p:par>
                                    <p:cTn id="40" presetID="10" presetClass="entr" presetSubtype="0" fill="hold" nodeType="withEffect">
                                      <p:stCondLst>
                                        <p:cond delay="700"/>
                                      </p:stCondLst>
                                      <p:childTnLst>
                                        <p:set>
                                          <p:cBhvr>
                                            <p:cTn id="41" dur="1" fill="hold">
                                              <p:stCondLst>
                                                <p:cond delay="0"/>
                                              </p:stCondLst>
                                            </p:cTn>
                                            <p:tgtEl>
                                              <p:spTgt spid="2058"/>
                                            </p:tgtEl>
                                            <p:attrNameLst>
                                              <p:attrName>style.visibility</p:attrName>
                                            </p:attrNameLst>
                                          </p:cBhvr>
                                          <p:to>
                                            <p:strVal val="visible"/>
                                          </p:to>
                                        </p:set>
                                        <p:animEffect transition="in" filter="fade">
                                          <p:cBhvr>
                                            <p:cTn id="42" dur="500"/>
                                            <p:tgtEl>
                                              <p:spTgt spid="2058"/>
                                            </p:tgtEl>
                                          </p:cBhvr>
                                        </p:animEffect>
                                      </p:childTnLst>
                                    </p:cTn>
                                  </p:par>
                                  <p:par>
                                    <p:cTn id="43" presetID="10" presetClass="entr" presetSubtype="0" fill="hold" nodeType="withEffect">
                                      <p:stCondLst>
                                        <p:cond delay="7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2" y="171127"/>
            <a:ext cx="3700630" cy="1158014"/>
          </a:xfrm>
        </p:spPr>
        <p:txBody>
          <a:bodyPr/>
          <a:lstStyle/>
          <a:p>
            <a:r>
              <a:rPr lang="en-US" dirty="0"/>
              <a:t>Hosting</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5C35C370-2EE8-C36D-840D-F1F438621064}"/>
              </a:ext>
            </a:extLst>
          </p:cNvPr>
          <p:cNvSpPr txBox="1">
            <a:spLocks/>
          </p:cNvSpPr>
          <p:nvPr/>
        </p:nvSpPr>
        <p:spPr>
          <a:xfrm>
            <a:off x="566054" y="2357586"/>
            <a:ext cx="8011886" cy="1158014"/>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dirty="0">
                <a:solidFill>
                  <a:schemeClr val="accent2">
                    <a:lumMod val="40000"/>
                    <a:lumOff val="60000"/>
                  </a:schemeClr>
                </a:solidFill>
              </a:rPr>
              <a:t>Language</a:t>
            </a:r>
            <a:r>
              <a:rPr lang="en-US" sz="4400" dirty="0"/>
              <a:t>.</a:t>
            </a:r>
            <a:r>
              <a:rPr lang="en-US" sz="4800" dirty="0"/>
              <a:t>wesamabadi.com</a:t>
            </a:r>
            <a:endParaRPr lang="en-US" dirty="0"/>
          </a:p>
        </p:txBody>
      </p:sp>
    </p:spTree>
    <p:extLst>
      <p:ext uri="{BB962C8B-B14F-4D97-AF65-F5344CB8AC3E}">
        <p14:creationId xmlns:p14="http://schemas.microsoft.com/office/powerpoint/2010/main" val="1679373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ctrTitle"/>
          </p:nvPr>
        </p:nvSpPr>
        <p:spPr>
          <a:xfrm>
            <a:off x="1800447" y="1730154"/>
            <a:ext cx="5543106" cy="1295503"/>
          </a:xfrm>
        </p:spPr>
        <p:txBody>
          <a:bodyPr/>
          <a:lstStyle/>
          <a:p>
            <a:r>
              <a:rPr lang="en-US" dirty="0"/>
              <a:t>THANKS!</a:t>
            </a:r>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subTitle" idx="1"/>
          </p:nvPr>
        </p:nvSpPr>
        <p:spPr>
          <a:xfrm>
            <a:off x="2024473" y="2906202"/>
            <a:ext cx="5543106" cy="592805"/>
          </a:xfrm>
        </p:spPr>
        <p:txBody>
          <a:bodyPr/>
          <a:lstStyle/>
          <a:p>
            <a:r>
              <a:rPr lang="en-US" sz="3200" dirty="0">
                <a:latin typeface="Staatliches" pitchFamily="2" charset="0"/>
              </a:rPr>
              <a:t>Does anyone have any questions?</a:t>
            </a:r>
          </a:p>
        </p:txBody>
      </p:sp>
      <p:pic>
        <p:nvPicPr>
          <p:cNvPr id="38" name="Imagen 37" descr="Imagen que contiene Gráfico circular&#10;&#10;Descripción generada automáticamente">
            <a:extLst>
              <a:ext uri="{FF2B5EF4-FFF2-40B4-BE49-F238E27FC236}">
                <a16:creationId xmlns:a16="http://schemas.microsoft.com/office/drawing/2014/main" id="{18A62CD2-0788-808F-CEF6-8D729695A617}"/>
              </a:ext>
            </a:extLst>
          </p:cNvPr>
          <p:cNvPicPr>
            <a:picLocks noChangeAspect="1"/>
          </p:cNvPicPr>
          <p:nvPr/>
        </p:nvPicPr>
        <p:blipFill rotWithShape="1">
          <a:blip r:embed="rId3">
            <a:extLst>
              <a:ext uri="{28A0092B-C50C-407E-A947-70E740481C1C}">
                <a14:useLocalDpi xmlns:a14="http://schemas.microsoft.com/office/drawing/2010/main" val="0"/>
              </a:ext>
            </a:extLst>
          </a:blip>
          <a:srcRect l="7850" t="14258" r="3883" b="15917"/>
          <a:stretch/>
        </p:blipFill>
        <p:spPr>
          <a:xfrm rot="16320420">
            <a:off x="-274140" y="3025214"/>
            <a:ext cx="2253663" cy="1002803"/>
          </a:xfrm>
          <a:prstGeom prst="rect">
            <a:avLst/>
          </a:prstGeom>
        </p:spPr>
      </p:pic>
      <p:pic>
        <p:nvPicPr>
          <p:cNvPr id="39" name="Imagen 38" descr="Icono&#10;&#10;Descripción generada automáticamente">
            <a:extLst>
              <a:ext uri="{FF2B5EF4-FFF2-40B4-BE49-F238E27FC236}">
                <a16:creationId xmlns:a16="http://schemas.microsoft.com/office/drawing/2014/main" id="{7E85952E-7D63-2B59-7D43-3FD62EB423D7}"/>
              </a:ext>
            </a:extLst>
          </p:cNvPr>
          <p:cNvPicPr>
            <a:picLocks noChangeAspect="1"/>
          </p:cNvPicPr>
          <p:nvPr/>
        </p:nvPicPr>
        <p:blipFill rotWithShape="1">
          <a:blip r:embed="rId4">
            <a:extLst>
              <a:ext uri="{28A0092B-C50C-407E-A947-70E740481C1C}">
                <a14:useLocalDpi xmlns:a14="http://schemas.microsoft.com/office/drawing/2010/main" val="0"/>
              </a:ext>
            </a:extLst>
          </a:blip>
          <a:srcRect l="2783" t="14022" r="5733" b="13919"/>
          <a:stretch/>
        </p:blipFill>
        <p:spPr>
          <a:xfrm rot="18667738">
            <a:off x="440946" y="3729978"/>
            <a:ext cx="1512334" cy="670067"/>
          </a:xfrm>
          <a:prstGeom prst="rect">
            <a:avLst/>
          </a:prstGeom>
        </p:spPr>
      </p:pic>
      <p:pic>
        <p:nvPicPr>
          <p:cNvPr id="41" name="Imagen 40" descr="Patrón de fondo&#10;&#10;Descripción generada automáticamente con confianza baja">
            <a:extLst>
              <a:ext uri="{FF2B5EF4-FFF2-40B4-BE49-F238E27FC236}">
                <a16:creationId xmlns:a16="http://schemas.microsoft.com/office/drawing/2014/main" id="{FC2DFC9E-C977-A106-7C5D-9039FF40ECDA}"/>
              </a:ext>
            </a:extLst>
          </p:cNvPr>
          <p:cNvPicPr>
            <a:picLocks noChangeAspect="1"/>
          </p:cNvPicPr>
          <p:nvPr/>
        </p:nvPicPr>
        <p:blipFill rotWithShape="1">
          <a:blip r:embed="rId5">
            <a:extLst>
              <a:ext uri="{28A0092B-C50C-407E-A947-70E740481C1C}">
                <a14:useLocalDpi xmlns:a14="http://schemas.microsoft.com/office/drawing/2010/main" val="0"/>
              </a:ext>
            </a:extLst>
          </a:blip>
          <a:srcRect l="40200" t="16723" r="2755" b="16857"/>
          <a:stretch/>
        </p:blipFill>
        <p:spPr>
          <a:xfrm>
            <a:off x="-308610" y="3509744"/>
            <a:ext cx="2603445" cy="1705129"/>
          </a:xfrm>
          <a:prstGeom prst="rect">
            <a:avLst/>
          </a:prstGeom>
        </p:spPr>
      </p:pic>
      <p:pic>
        <p:nvPicPr>
          <p:cNvPr id="42" name="Imagen 41" descr="Icono&#10;&#10;Descripción generada automáticamente">
            <a:extLst>
              <a:ext uri="{FF2B5EF4-FFF2-40B4-BE49-F238E27FC236}">
                <a16:creationId xmlns:a16="http://schemas.microsoft.com/office/drawing/2014/main" id="{68A2F5C5-A623-D26C-4888-0BD2E5D83E64}"/>
              </a:ext>
            </a:extLst>
          </p:cNvPr>
          <p:cNvPicPr>
            <a:picLocks noChangeAspect="1"/>
          </p:cNvPicPr>
          <p:nvPr/>
        </p:nvPicPr>
        <p:blipFill rotWithShape="1">
          <a:blip r:embed="rId6">
            <a:extLst>
              <a:ext uri="{28A0092B-C50C-407E-A947-70E740481C1C}">
                <a14:useLocalDpi xmlns:a14="http://schemas.microsoft.com/office/drawing/2010/main" val="0"/>
              </a:ext>
            </a:extLst>
          </a:blip>
          <a:srcRect l="42681" t="24065" r="2121" b="25099"/>
          <a:stretch/>
        </p:blipFill>
        <p:spPr>
          <a:xfrm>
            <a:off x="-329784" y="4334469"/>
            <a:ext cx="2061553" cy="1067983"/>
          </a:xfrm>
          <a:prstGeom prst="rect">
            <a:avLst/>
          </a:prstGeom>
        </p:spPr>
      </p:pic>
      <p:pic>
        <p:nvPicPr>
          <p:cNvPr id="48" name="Imagen 47" descr="Forma&#10;&#10;Descripción generada automáticamente">
            <a:extLst>
              <a:ext uri="{FF2B5EF4-FFF2-40B4-BE49-F238E27FC236}">
                <a16:creationId xmlns:a16="http://schemas.microsoft.com/office/drawing/2014/main" id="{DF57C511-9FA9-BD6A-9E9B-48CD0FB9A0D6}"/>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8185692" y="4227212"/>
            <a:ext cx="1097627" cy="544726"/>
          </a:xfrm>
          <a:prstGeom prst="rect">
            <a:avLst/>
          </a:prstGeom>
        </p:spPr>
      </p:pic>
      <p:pic>
        <p:nvPicPr>
          <p:cNvPr id="52" name="Imagen 51" descr="Forma&#10;&#10;Descripción generada automáticamente">
            <a:extLst>
              <a:ext uri="{FF2B5EF4-FFF2-40B4-BE49-F238E27FC236}">
                <a16:creationId xmlns:a16="http://schemas.microsoft.com/office/drawing/2014/main" id="{3A18B6AC-9A4C-A208-03DA-A9F628161386}"/>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flipH="1">
            <a:off x="-1143478" y="498795"/>
            <a:ext cx="2286955" cy="1134961"/>
          </a:xfrm>
          <a:prstGeom prst="rect">
            <a:avLst/>
          </a:prstGeom>
        </p:spPr>
      </p:pic>
      <p:pic>
        <p:nvPicPr>
          <p:cNvPr id="57" name="Imagen 56" descr="Círculo&#10;&#10;Descripción generada automáticamente">
            <a:extLst>
              <a:ext uri="{FF2B5EF4-FFF2-40B4-BE49-F238E27FC236}">
                <a16:creationId xmlns:a16="http://schemas.microsoft.com/office/drawing/2014/main" id="{31E474B0-7570-5370-CBD4-98C23DA1AFF3}"/>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flipH="1">
            <a:off x="7565813" y="498795"/>
            <a:ext cx="673689" cy="671753"/>
          </a:xfrm>
          <a:prstGeom prst="rect">
            <a:avLst/>
          </a:prstGeom>
        </p:spPr>
      </p:pic>
      <p:grpSp>
        <p:nvGrpSpPr>
          <p:cNvPr id="17" name="Grupo 16">
            <a:extLst>
              <a:ext uri="{FF2B5EF4-FFF2-40B4-BE49-F238E27FC236}">
                <a16:creationId xmlns:a16="http://schemas.microsoft.com/office/drawing/2014/main" id="{2F59F330-ABA0-4E56-FC8D-5376F87D57E8}"/>
              </a:ext>
            </a:extLst>
          </p:cNvPr>
          <p:cNvGrpSpPr/>
          <p:nvPr/>
        </p:nvGrpSpPr>
        <p:grpSpPr>
          <a:xfrm>
            <a:off x="1018726" y="834391"/>
            <a:ext cx="7230453" cy="3329978"/>
            <a:chOff x="851471" y="758471"/>
            <a:chExt cx="7560142" cy="3481817"/>
          </a:xfrm>
        </p:grpSpPr>
        <p:sp>
          <p:nvSpPr>
            <p:cNvPr id="2" name="Elipse 1">
              <a:extLst>
                <a:ext uri="{FF2B5EF4-FFF2-40B4-BE49-F238E27FC236}">
                  <a16:creationId xmlns:a16="http://schemas.microsoft.com/office/drawing/2014/main" id="{ABC6917F-4E3A-07D4-E7EE-B5F015BABAF4}"/>
                </a:ext>
              </a:extLst>
            </p:cNvPr>
            <p:cNvSpPr/>
            <p:nvPr/>
          </p:nvSpPr>
          <p:spPr>
            <a:xfrm>
              <a:off x="7427490" y="2831149"/>
              <a:ext cx="81089" cy="81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86138750-ED53-D2E9-B368-A6A1EC0350E4}"/>
                </a:ext>
              </a:extLst>
            </p:cNvPr>
            <p:cNvSpPr/>
            <p:nvPr/>
          </p:nvSpPr>
          <p:spPr>
            <a:xfrm>
              <a:off x="7754694" y="165518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974263-006D-2E64-648F-B97B077BD1B7}"/>
                </a:ext>
              </a:extLst>
            </p:cNvPr>
            <p:cNvSpPr/>
            <p:nvPr/>
          </p:nvSpPr>
          <p:spPr>
            <a:xfrm>
              <a:off x="7826457" y="40878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6E4F72-7D13-365F-5DDB-4DC5C53628B9}"/>
                </a:ext>
              </a:extLst>
            </p:cNvPr>
            <p:cNvSpPr/>
            <p:nvPr/>
          </p:nvSpPr>
          <p:spPr>
            <a:xfrm>
              <a:off x="8330524" y="38982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048CFB-93D9-5577-BD05-300516818BD6}"/>
                </a:ext>
              </a:extLst>
            </p:cNvPr>
            <p:cNvSpPr/>
            <p:nvPr/>
          </p:nvSpPr>
          <p:spPr>
            <a:xfrm>
              <a:off x="1601671" y="75847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5463EC2-2C83-B22A-DE80-FD8945D915FA}"/>
                </a:ext>
              </a:extLst>
            </p:cNvPr>
            <p:cNvSpPr/>
            <p:nvPr/>
          </p:nvSpPr>
          <p:spPr>
            <a:xfrm>
              <a:off x="851471" y="1908498"/>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B66C466B-044C-9A8F-7F2A-2CC0CA255B87}"/>
                </a:ext>
              </a:extLst>
            </p:cNvPr>
            <p:cNvSpPr/>
            <p:nvPr/>
          </p:nvSpPr>
          <p:spPr>
            <a:xfrm>
              <a:off x="1805645" y="269035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BC139CA-6E6A-C2B1-4C47-36FD4455A4D4}"/>
                </a:ext>
              </a:extLst>
            </p:cNvPr>
            <p:cNvSpPr/>
            <p:nvPr/>
          </p:nvSpPr>
          <p:spPr>
            <a:xfrm>
              <a:off x="2105799" y="2995885"/>
              <a:ext cx="110554" cy="11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Rectangle 2">
            <a:extLst>
              <a:ext uri="{FF2B5EF4-FFF2-40B4-BE49-F238E27FC236}">
                <a16:creationId xmlns:a16="http://schemas.microsoft.com/office/drawing/2014/main" id="{3E227891-84D9-64B5-217D-4AFACC8C21D0}"/>
              </a:ext>
            </a:extLst>
          </p:cNvPr>
          <p:cNvSpPr/>
          <p:nvPr/>
        </p:nvSpPr>
        <p:spPr>
          <a:xfrm>
            <a:off x="2352513" y="4018614"/>
            <a:ext cx="4435442" cy="4348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374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14:presetBounceEnd="22000">
                                      <p:stCondLst>
                                        <p:cond delay="0"/>
                                      </p:stCondLst>
                                      <p:childTnLst>
                                        <p:animScale p14:bounceEnd="22000">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stCondLst>
                                        <p:cond delay="0"/>
                                      </p:stCondLst>
                                      <p:childTnLst>
                                        <p:animScale>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stCondLst>
                                        <p:cond delay="0"/>
                                      </p:stCondLst>
                                      <p:childTnLst>
                                        <p:animRot by="3000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30113" y="212457"/>
            <a:ext cx="5083773" cy="782862"/>
          </a:xfrm>
        </p:spPr>
        <p:txBody>
          <a:bodyPr/>
          <a:lstStyle/>
          <a:p>
            <a:r>
              <a:rPr lang="en-US" dirty="0"/>
              <a:t>Challenges</a:t>
            </a:r>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a:xfrm>
            <a:off x="1333537" y="2571750"/>
            <a:ext cx="1988314" cy="983027"/>
          </a:xfrm>
        </p:spPr>
        <p:txBody>
          <a:bodyPr/>
          <a:lstStyle/>
          <a:p>
            <a:r>
              <a:rPr lang="en-US" dirty="0"/>
              <a:t>Losing motivation</a:t>
            </a:r>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a:xfrm>
            <a:off x="3389546" y="2201788"/>
            <a:ext cx="2578110" cy="1352989"/>
          </a:xfrm>
        </p:spPr>
        <p:txBody>
          <a:bodyPr/>
          <a:lstStyle/>
          <a:p>
            <a:r>
              <a:rPr lang="en-US" dirty="0"/>
              <a:t>Hard to track progress</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p:txBody>
          <a:bodyPr/>
          <a:lstStyle/>
          <a:p>
            <a:r>
              <a:rPr lang="en-US" dirty="0"/>
              <a:t>Lack of resources.</a:t>
            </a:r>
          </a:p>
        </p:txBody>
      </p:sp>
      <p:grpSp>
        <p:nvGrpSpPr>
          <p:cNvPr id="112" name="Google Shape;9135;p18">
            <a:extLst>
              <a:ext uri="{FF2B5EF4-FFF2-40B4-BE49-F238E27FC236}">
                <a16:creationId xmlns:a16="http://schemas.microsoft.com/office/drawing/2014/main" id="{C838D48F-73C1-0621-33FD-700F06E0F002}"/>
              </a:ext>
            </a:extLst>
          </p:cNvPr>
          <p:cNvGrpSpPr/>
          <p:nvPr/>
        </p:nvGrpSpPr>
        <p:grpSpPr>
          <a:xfrm>
            <a:off x="4324782" y="1692198"/>
            <a:ext cx="539437" cy="539392"/>
            <a:chOff x="-44914800" y="2342000"/>
            <a:chExt cx="300900" cy="300875"/>
          </a:xfrm>
          <a:solidFill>
            <a:schemeClr val="tx2"/>
          </a:solidFill>
        </p:grpSpPr>
        <p:sp>
          <p:nvSpPr>
            <p:cNvPr id="113" name="Google Shape;9136;p18">
              <a:extLst>
                <a:ext uri="{FF2B5EF4-FFF2-40B4-BE49-F238E27FC236}">
                  <a16:creationId xmlns:a16="http://schemas.microsoft.com/office/drawing/2014/main" id="{18A58800-FB2F-3044-F4DC-CEAD6312C28B}"/>
                </a:ext>
              </a:extLst>
            </p:cNvPr>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9137;p18">
              <a:extLst>
                <a:ext uri="{FF2B5EF4-FFF2-40B4-BE49-F238E27FC236}">
                  <a16:creationId xmlns:a16="http://schemas.microsoft.com/office/drawing/2014/main" id="{0D4DA11B-4BA5-2AA1-CABB-65A2E79DE201}"/>
                </a:ext>
              </a:extLst>
            </p:cNvPr>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9138;p18">
              <a:extLst>
                <a:ext uri="{FF2B5EF4-FFF2-40B4-BE49-F238E27FC236}">
                  <a16:creationId xmlns:a16="http://schemas.microsoft.com/office/drawing/2014/main" id="{8BBC128F-4363-D3A4-B074-1E5D43553F71}"/>
                </a:ext>
              </a:extLst>
            </p:cNvPr>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5" name="Google Shape;9148;p18">
            <a:extLst>
              <a:ext uri="{FF2B5EF4-FFF2-40B4-BE49-F238E27FC236}">
                <a16:creationId xmlns:a16="http://schemas.microsoft.com/office/drawing/2014/main" id="{0B8BB49C-C8F4-8EA9-5C33-954564A17FAF}"/>
              </a:ext>
            </a:extLst>
          </p:cNvPr>
          <p:cNvSpPr/>
          <p:nvPr/>
        </p:nvSpPr>
        <p:spPr>
          <a:xfrm>
            <a:off x="6574448" y="1692198"/>
            <a:ext cx="539438" cy="519081"/>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 name="Google Shape;9177;p18">
            <a:extLst>
              <a:ext uri="{FF2B5EF4-FFF2-40B4-BE49-F238E27FC236}">
                <a16:creationId xmlns:a16="http://schemas.microsoft.com/office/drawing/2014/main" id="{C17F4036-BC3D-DA12-3F74-CF16029EAF64}"/>
              </a:ext>
            </a:extLst>
          </p:cNvPr>
          <p:cNvGrpSpPr/>
          <p:nvPr/>
        </p:nvGrpSpPr>
        <p:grpSpPr>
          <a:xfrm>
            <a:off x="2121504" y="1703333"/>
            <a:ext cx="446659" cy="511997"/>
            <a:chOff x="-49398750" y="2684600"/>
            <a:chExt cx="263875" cy="302475"/>
          </a:xfrm>
          <a:solidFill>
            <a:schemeClr val="tx2"/>
          </a:solidFill>
        </p:grpSpPr>
        <p:sp>
          <p:nvSpPr>
            <p:cNvPr id="155" name="Google Shape;9178;p18">
              <a:extLst>
                <a:ext uri="{FF2B5EF4-FFF2-40B4-BE49-F238E27FC236}">
                  <a16:creationId xmlns:a16="http://schemas.microsoft.com/office/drawing/2014/main" id="{253F829C-10C5-74D3-8C69-7AFFBC0CC64F}"/>
                </a:ext>
              </a:extLst>
            </p:cNvPr>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9179;p18">
              <a:extLst>
                <a:ext uri="{FF2B5EF4-FFF2-40B4-BE49-F238E27FC236}">
                  <a16:creationId xmlns:a16="http://schemas.microsoft.com/office/drawing/2014/main" id="{775B0B50-ACD7-ADD5-1D96-791C3A1ADB42}"/>
                </a:ext>
              </a:extLst>
            </p:cNvPr>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9180;p18">
              <a:extLst>
                <a:ext uri="{FF2B5EF4-FFF2-40B4-BE49-F238E27FC236}">
                  <a16:creationId xmlns:a16="http://schemas.microsoft.com/office/drawing/2014/main" id="{5288F868-459E-FF42-93B3-14ED085CD3C0}"/>
                </a:ext>
              </a:extLst>
            </p:cNvPr>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5" name="Picture 4" descr="A white round object with a sad face">
            <a:extLst>
              <a:ext uri="{FF2B5EF4-FFF2-40B4-BE49-F238E27FC236}">
                <a16:creationId xmlns:a16="http://schemas.microsoft.com/office/drawing/2014/main" id="{8CEE88AA-87E0-244E-B95D-77ABA8F48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648" y="1300812"/>
            <a:ext cx="1319704" cy="1319704"/>
          </a:xfrm>
          <a:prstGeom prst="rect">
            <a:avLst/>
          </a:prstGeom>
        </p:spPr>
      </p:pic>
      <p:sp>
        <p:nvSpPr>
          <p:cNvPr id="6" name="AutoShape 2">
            <a:extLst>
              <a:ext uri="{FF2B5EF4-FFF2-40B4-BE49-F238E27FC236}">
                <a16:creationId xmlns:a16="http://schemas.microsoft.com/office/drawing/2014/main" id="{9522FA3C-58EB-0F9C-0A52-F09B9240D6E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ue paper with white lines and a yellow tick&#10;&#10;Description automatically generated">
            <a:extLst>
              <a:ext uri="{FF2B5EF4-FFF2-40B4-BE49-F238E27FC236}">
                <a16:creationId xmlns:a16="http://schemas.microsoft.com/office/drawing/2014/main" id="{595B5B08-CDF2-1349-2F2F-2813476D1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4373" y="1366611"/>
            <a:ext cx="1193477" cy="1193477"/>
          </a:xfrm>
          <a:prstGeom prst="rect">
            <a:avLst/>
          </a:prstGeom>
        </p:spPr>
      </p:pic>
      <p:pic>
        <p:nvPicPr>
          <p:cNvPr id="14" name="Picture 13" descr="A stack of books with an apple on top&#10;&#10;Description automatically generated">
            <a:extLst>
              <a:ext uri="{FF2B5EF4-FFF2-40B4-BE49-F238E27FC236}">
                <a16:creationId xmlns:a16="http://schemas.microsoft.com/office/drawing/2014/main" id="{2C4E524E-0D7A-0EF4-7D25-CE6E72BCA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1893" y="1289742"/>
            <a:ext cx="1321601" cy="1321601"/>
          </a:xfrm>
          <a:prstGeom prst="rect">
            <a:avLst/>
          </a:prstGeom>
        </p:spPr>
      </p:pic>
    </p:spTree>
    <p:extLst>
      <p:ext uri="{BB962C8B-B14F-4D97-AF65-F5344CB8AC3E}">
        <p14:creationId xmlns:p14="http://schemas.microsoft.com/office/powerpoint/2010/main" val="22195722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nodeType="withEffect">
                                      <p:stCondLst>
                                        <p:cond delay="170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1200"/>
                                            <p:tgtEl>
                                              <p:spTgt spid="154"/>
                                            </p:tgtEl>
                                          </p:cBhvr>
                                        </p:animEffect>
                                      </p:childTnLst>
                                    </p:cTn>
                                  </p:par>
                                  <p:par>
                                    <p:cTn id="22" presetID="10" presetClass="entr" presetSubtype="0" fill="hold" nodeType="withEffect">
                                      <p:stCondLst>
                                        <p:cond delay="170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1200"/>
                                            <p:tgtEl>
                                              <p:spTgt spid="112"/>
                                            </p:tgtEl>
                                          </p:cBhvr>
                                        </p:animEffect>
                                      </p:childTnLst>
                                    </p:cTn>
                                  </p:par>
                                  <p:par>
                                    <p:cTn id="25" presetID="10" presetClass="entr" presetSubtype="0" fill="hold" grpId="0" nodeType="withEffect">
                                      <p:stCondLst>
                                        <p:cond delay="170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nodeType="withEffect">
                                      <p:stCondLst>
                                        <p:cond delay="170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1200"/>
                                            <p:tgtEl>
                                              <p:spTgt spid="154"/>
                                            </p:tgtEl>
                                          </p:cBhvr>
                                        </p:animEffect>
                                      </p:childTnLst>
                                    </p:cTn>
                                  </p:par>
                                  <p:par>
                                    <p:cTn id="22" presetID="10" presetClass="entr" presetSubtype="0" fill="hold" nodeType="withEffect">
                                      <p:stCondLst>
                                        <p:cond delay="170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1200"/>
                                            <p:tgtEl>
                                              <p:spTgt spid="112"/>
                                            </p:tgtEl>
                                          </p:cBhvr>
                                        </p:animEffect>
                                      </p:childTnLst>
                                    </p:cTn>
                                  </p:par>
                                  <p:par>
                                    <p:cTn id="25" presetID="10" presetClass="entr" presetSubtype="0" fill="hold" grpId="0" nodeType="withEffect">
                                      <p:stCondLst>
                                        <p:cond delay="170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25"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3">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4">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5">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7">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8">
            <a:extLst>
              <a:ext uri="{28A0092B-C50C-407E-A947-70E740481C1C}">
                <a14:useLocalDpi xmlns:a14="http://schemas.microsoft.com/office/drawing/2010/main" val="0"/>
              </a:ext>
            </a:extLst>
          </a:blip>
          <a:srcRect l="24000" t="1207" r="22900" b="4213"/>
          <a:stretch/>
        </p:blipFill>
        <p:spPr>
          <a:xfrm rot="5400000" flipH="1" flipV="1">
            <a:off x="9125737" y="1046047"/>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291885" y="2002141"/>
            <a:ext cx="7691420" cy="1968822"/>
          </a:xfrm>
        </p:spPr>
        <p:txBody>
          <a:bodyPr/>
          <a:lstStyle/>
          <a:p>
            <a:r>
              <a:rPr lang="en-US" sz="1600" b="1" dirty="0"/>
              <a:t>Main objectives</a:t>
            </a:r>
          </a:p>
          <a:p>
            <a:pPr marL="285750" indent="-285750">
              <a:buFont typeface="Arial" panose="020B0604020202020204" pitchFamily="34" charset="0"/>
              <a:buChar char="•"/>
            </a:pPr>
            <a:r>
              <a:rPr lang="en-US" sz="1600" b="1" dirty="0"/>
              <a:t>Create an interactive web-based platform for language learning.</a:t>
            </a:r>
            <a:br>
              <a:rPr lang="en-US" sz="1600" b="1" dirty="0"/>
            </a:br>
            <a:endParaRPr lang="en-US" sz="1600" b="1" dirty="0"/>
          </a:p>
          <a:p>
            <a:pPr marL="285750" indent="-285750">
              <a:buFont typeface="Arial" panose="020B0604020202020204" pitchFamily="34" charset="0"/>
              <a:buChar char="•"/>
            </a:pPr>
            <a:r>
              <a:rPr lang="en-US" sz="1600" b="1" dirty="0"/>
              <a:t>Offer interactive lessons, quizzes, and real-time progress tracking.</a:t>
            </a:r>
            <a:br>
              <a:rPr lang="en-US" sz="1600" b="1" dirty="0"/>
            </a:br>
            <a:endParaRPr lang="en-US" sz="1600" b="1" dirty="0"/>
          </a:p>
          <a:p>
            <a:pPr marL="285750" indent="-285750">
              <a:buFont typeface="Arial" panose="020B0604020202020204" pitchFamily="34" charset="0"/>
              <a:buChar char="•"/>
            </a:pPr>
            <a:r>
              <a:rPr lang="en-US" sz="1600" b="1" dirty="0"/>
              <a:t>Utilize a Database for smooth user experience!</a:t>
            </a: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a:xfrm>
            <a:off x="179937" y="201073"/>
            <a:ext cx="4793477" cy="1158014"/>
          </a:xfrm>
        </p:spPr>
        <p:txBody>
          <a:bodyPr/>
          <a:lstStyle/>
          <a:p>
            <a:r>
              <a:rPr lang="en-US" dirty="0"/>
              <a:t>What’s</a:t>
            </a:r>
            <a:br>
              <a:rPr lang="en-US" dirty="0"/>
            </a:br>
            <a:r>
              <a:rPr lang="en-US" dirty="0"/>
              <a:t>Language master?</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8890" r="8890"/>
          <a:stretch/>
        </p:blipFill>
        <p:spPr>
          <a:xfrm>
            <a:off x="9593249" y="1552545"/>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10">
            <a:extLst>
              <a:ext uri="{28A0092B-C50C-407E-A947-70E740481C1C}">
                <a14:useLocalDpi xmlns:a14="http://schemas.microsoft.com/office/drawing/2010/main" val="0"/>
              </a:ext>
            </a:extLst>
          </a:blip>
          <a:srcRect l="26300" t="6535" r="24866" b="6900"/>
          <a:stretch/>
        </p:blipFill>
        <p:spPr>
          <a:xfrm>
            <a:off x="5270457" y="54490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5260" y="1774347"/>
            <a:ext cx="1594805" cy="1594805"/>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2005" y="1904929"/>
            <a:ext cx="1230172" cy="12301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9458" y="2050196"/>
            <a:ext cx="1668973" cy="1043108"/>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1495260" y="3305241"/>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React.js</a:t>
            </a:r>
            <a:endParaRPr lang="en-US" dirty="0"/>
          </a:p>
        </p:txBody>
      </p:sp>
      <p:sp>
        <p:nvSpPr>
          <p:cNvPr id="17" name="Marcador de texto 38">
            <a:extLst>
              <a:ext uri="{FF2B5EF4-FFF2-40B4-BE49-F238E27FC236}">
                <a16:creationId xmlns:a16="http://schemas.microsoft.com/office/drawing/2014/main" id="{5D87B208-02BF-3DAA-D6F5-50841B7F9E7C}"/>
              </a:ext>
            </a:extLst>
          </p:cNvPr>
          <p:cNvSpPr txBox="1">
            <a:spLocks/>
          </p:cNvSpPr>
          <p:nvPr/>
        </p:nvSpPr>
        <p:spPr>
          <a:xfrm>
            <a:off x="3635113" y="3329564"/>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Firebase</a:t>
            </a:r>
            <a:endParaRPr lang="en-US" dirty="0"/>
          </a:p>
        </p:txBody>
      </p:sp>
      <p:sp>
        <p:nvSpPr>
          <p:cNvPr id="18" name="Marcador de texto 38">
            <a:extLst>
              <a:ext uri="{FF2B5EF4-FFF2-40B4-BE49-F238E27FC236}">
                <a16:creationId xmlns:a16="http://schemas.microsoft.com/office/drawing/2014/main" id="{A896197C-B229-BF18-6617-2330A106B4A3}"/>
              </a:ext>
            </a:extLst>
          </p:cNvPr>
          <p:cNvSpPr txBox="1">
            <a:spLocks/>
          </p:cNvSpPr>
          <p:nvPr/>
        </p:nvSpPr>
        <p:spPr>
          <a:xfrm>
            <a:off x="6275473" y="3329563"/>
            <a:ext cx="876942"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Sass</a:t>
            </a:r>
            <a:endParaRPr lang="en-US" dirty="0"/>
          </a:p>
        </p:txBody>
      </p:sp>
    </p:spTree>
    <p:extLst>
      <p:ext uri="{BB962C8B-B14F-4D97-AF65-F5344CB8AC3E}">
        <p14:creationId xmlns:p14="http://schemas.microsoft.com/office/powerpoint/2010/main" val="3139681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200"/>
                                            <p:tgtEl>
                                              <p:spTgt spid="1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200"/>
                                            <p:tgtEl>
                                              <p:spTgt spid="1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7" grpId="0"/>
          <p:bldP spid="1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97" y="862997"/>
            <a:ext cx="1594805" cy="1594805"/>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717" y="85105"/>
            <a:ext cx="503309" cy="5033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357" y="93443"/>
            <a:ext cx="791458" cy="49466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202797" y="2393891"/>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React.js</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flexibility, efficiency, and adaptability.</a:t>
            </a:r>
            <a:endParaRPr lang="en-US" sz="1800" dirty="0"/>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Component-based architecture simplifies the creation of reusable features.</a:t>
            </a:r>
            <a:endParaRPr lang="en-US" sz="1800" dirty="0"/>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47238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Extensive community support enables continuous improvement</a:t>
            </a:r>
          </a:p>
        </p:txBody>
      </p:sp>
    </p:spTree>
    <p:extLst>
      <p:ext uri="{BB962C8B-B14F-4D97-AF65-F5344CB8AC3E}">
        <p14:creationId xmlns:p14="http://schemas.microsoft.com/office/powerpoint/2010/main" val="1268461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357" y="-50421"/>
            <a:ext cx="774360" cy="774360"/>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152" y="1021882"/>
            <a:ext cx="948911" cy="9489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357" y="93443"/>
            <a:ext cx="791458" cy="49466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177118" y="2190977"/>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Firebase</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Preferred due to its real-time synchronization capability.</a:t>
            </a:r>
            <a:endParaRPr lang="en-US" sz="1800" dirty="0"/>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Fast data updates facilitate accurate progress tracking.</a:t>
            </a:r>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17466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Built-in security features protect sensitive user data.</a:t>
            </a:r>
          </a:p>
        </p:txBody>
      </p:sp>
    </p:spTree>
    <p:extLst>
      <p:ext uri="{BB962C8B-B14F-4D97-AF65-F5344CB8AC3E}">
        <p14:creationId xmlns:p14="http://schemas.microsoft.com/office/powerpoint/2010/main" val="2620688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357" y="-50421"/>
            <a:ext cx="774360" cy="774360"/>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837" y="44705"/>
            <a:ext cx="543399" cy="543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357" y="1195581"/>
            <a:ext cx="1340619" cy="837887"/>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323794" y="2123506"/>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sass</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Employed for improved readability and maintainability.</a:t>
            </a:r>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Streamlined styles positively affect the appearance and usability of the interface.</a:t>
            </a:r>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47238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Supports variables, nesting, </a:t>
            </a:r>
            <a:r>
              <a:rPr lang="en-US" sz="2400" dirty="0" err="1">
                <a:latin typeface="Staatliches" pitchFamily="2" charset="0"/>
              </a:rPr>
              <a:t>mixins</a:t>
            </a:r>
            <a:r>
              <a:rPr lang="en-US" sz="2400" dirty="0">
                <a:latin typeface="Staatliches" pitchFamily="2" charset="0"/>
              </a:rPr>
              <a:t>, and functions for more organized styling.</a:t>
            </a:r>
          </a:p>
        </p:txBody>
      </p:sp>
    </p:spTree>
    <p:extLst>
      <p:ext uri="{BB962C8B-B14F-4D97-AF65-F5344CB8AC3E}">
        <p14:creationId xmlns:p14="http://schemas.microsoft.com/office/powerpoint/2010/main" val="1501305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30113" y="212457"/>
            <a:ext cx="5083773" cy="782862"/>
          </a:xfrm>
        </p:spPr>
        <p:txBody>
          <a:bodyPr/>
          <a:lstStyle/>
          <a:p>
            <a:r>
              <a:rPr lang="en-US" dirty="0"/>
              <a:t>Features</a:t>
            </a:r>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a:xfrm>
            <a:off x="55040" y="2935000"/>
            <a:ext cx="1988314" cy="983027"/>
          </a:xfrm>
        </p:spPr>
        <p:txBody>
          <a:bodyPr/>
          <a:lstStyle/>
          <a:p>
            <a:r>
              <a:rPr lang="en-US" dirty="0"/>
              <a:t>Gamified elements</a:t>
            </a:r>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a:xfrm>
            <a:off x="2028448" y="2935000"/>
            <a:ext cx="2578110" cy="1075771"/>
          </a:xfrm>
        </p:spPr>
        <p:txBody>
          <a:bodyPr/>
          <a:lstStyle/>
          <a:p>
            <a:r>
              <a:rPr lang="en-US" dirty="0"/>
              <a:t>Instant</a:t>
            </a:r>
          </a:p>
          <a:p>
            <a:r>
              <a:rPr lang="en-US" dirty="0"/>
              <a:t>Feedback</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a:xfrm>
            <a:off x="4571999" y="2888411"/>
            <a:ext cx="1988314" cy="1044122"/>
          </a:xfrm>
        </p:spPr>
        <p:txBody>
          <a:bodyPr/>
          <a:lstStyle/>
          <a:p>
            <a:r>
              <a:rPr lang="en-US" dirty="0"/>
              <a:t>AI assistants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25" y="1629675"/>
            <a:ext cx="1222605" cy="1222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100" y="1925380"/>
            <a:ext cx="760600" cy="760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588" y="1526577"/>
            <a:ext cx="1222604" cy="12226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09" y="1535991"/>
            <a:ext cx="1409972" cy="1409972"/>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texto 42">
            <a:extLst>
              <a:ext uri="{FF2B5EF4-FFF2-40B4-BE49-F238E27FC236}">
                <a16:creationId xmlns:a16="http://schemas.microsoft.com/office/drawing/2014/main" id="{C620DBAC-902D-79F0-8D42-A85F714D6F50}"/>
              </a:ext>
            </a:extLst>
          </p:cNvPr>
          <p:cNvSpPr txBox="1">
            <a:spLocks/>
          </p:cNvSpPr>
          <p:nvPr/>
        </p:nvSpPr>
        <p:spPr>
          <a:xfrm>
            <a:off x="6907714" y="2935000"/>
            <a:ext cx="1988314" cy="1044122"/>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personal path</a:t>
            </a:r>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862A565-5136-DE41-E34F-1E31A97181E1}"/>
              </a:ext>
            </a:extLst>
          </p:cNvPr>
          <p:cNvPicPr>
            <a:picLocks noChangeAspect="1"/>
          </p:cNvPicPr>
          <p:nvPr/>
        </p:nvPicPr>
        <p:blipFill>
          <a:blip r:embed="rId7"/>
          <a:stretch>
            <a:fillRect/>
          </a:stretch>
        </p:blipFill>
        <p:spPr>
          <a:xfrm>
            <a:off x="419698" y="1627558"/>
            <a:ext cx="3445027" cy="2757784"/>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F0C5C38A-D5DB-8237-F393-0D4773470468}"/>
              </a:ext>
            </a:extLst>
          </p:cNvPr>
          <p:cNvPicPr>
            <a:picLocks noChangeAspect="1"/>
          </p:cNvPicPr>
          <p:nvPr/>
        </p:nvPicPr>
        <p:blipFill>
          <a:blip r:embed="rId8"/>
          <a:stretch>
            <a:fillRect/>
          </a:stretch>
        </p:blipFill>
        <p:spPr>
          <a:xfrm>
            <a:off x="4345329" y="1656762"/>
            <a:ext cx="4378973" cy="27307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189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2323</TotalTime>
  <Words>1601</Words>
  <Application>Microsoft Office PowerPoint</Application>
  <PresentationFormat>On-screen Show (16:9)</PresentationFormat>
  <Paragraphs>109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Manrope Medium</vt:lpstr>
      <vt:lpstr>Söhne</vt:lpstr>
      <vt:lpstr>Staatliches</vt:lpstr>
      <vt:lpstr>ui-sans-serif</vt:lpstr>
      <vt:lpstr>Motion Graphics App Pitch Deck by Slidesgo</vt:lpstr>
      <vt:lpstr>Language  Master</vt:lpstr>
      <vt:lpstr>Challenges</vt:lpstr>
      <vt:lpstr>What’s Language master?</vt:lpstr>
      <vt:lpstr>Dev stack</vt:lpstr>
      <vt:lpstr>Dev stack</vt:lpstr>
      <vt:lpstr>Dev stack</vt:lpstr>
      <vt:lpstr>Dev stack</vt:lpstr>
      <vt:lpstr>Features</vt:lpstr>
      <vt:lpstr>Features</vt:lpstr>
      <vt:lpstr>Features</vt:lpstr>
      <vt:lpstr>Features</vt:lpstr>
      <vt:lpstr>Features</vt:lpstr>
      <vt:lpstr>PowerPoint Presentation</vt:lpstr>
      <vt:lpstr>PowerPoint Presentation</vt:lpstr>
      <vt:lpstr>Firebase all the way!</vt:lpstr>
      <vt:lpstr>Json DB structure</vt:lpstr>
      <vt:lpstr>authentication</vt:lpstr>
      <vt:lpstr>Hosting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Master</dc:title>
  <cp:lastModifiedBy>Abadi Wesam W M</cp:lastModifiedBy>
  <cp:revision>18</cp:revision>
  <dcterms:created xsi:type="dcterms:W3CDTF">2021-10-12T08:06:43Z</dcterms:created>
  <dcterms:modified xsi:type="dcterms:W3CDTF">2024-01-24T18:33:15Z</dcterms:modified>
</cp:coreProperties>
</file>